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0" r:id="rId3"/>
    <p:sldId id="259" r:id="rId4"/>
    <p:sldId id="277" r:id="rId5"/>
    <p:sldId id="281" r:id="rId6"/>
    <p:sldId id="268" r:id="rId7"/>
    <p:sldId id="260" r:id="rId8"/>
    <p:sldId id="261" r:id="rId9"/>
    <p:sldId id="278" r:id="rId10"/>
    <p:sldId id="265" r:id="rId11"/>
    <p:sldId id="266" r:id="rId12"/>
    <p:sldId id="28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8AB78-B28E-489B-A773-93A65217C58D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01FF-EC97-432D-B0AF-0673315212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419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874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874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74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74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74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5008BED-9C6D-714D-B75D-7868BAD5D29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894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97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64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APPA_background_notex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APPA_Full_Out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132209"/>
            <a:ext cx="337026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IT_Outline_lrg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32209"/>
            <a:ext cx="21113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5" y="2166292"/>
            <a:ext cx="7772400" cy="1141482"/>
          </a:xfrm>
          <a:prstGeom prst="rect">
            <a:avLst/>
          </a:prstGeom>
        </p:spPr>
        <p:txBody>
          <a:bodyPr anchor="b"/>
          <a:lstStyle>
            <a:lvl1pPr algn="r">
              <a:defRPr sz="3600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365" y="3506988"/>
            <a:ext cx="6400800" cy="8486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i="1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857841" y="4525404"/>
            <a:ext cx="5608638" cy="70603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6330950" y="5338344"/>
            <a:ext cx="2133600" cy="476250"/>
          </a:xfrm>
          <a:prstGeom prst="rect">
            <a:avLst/>
          </a:prstGeom>
        </p:spPr>
        <p:txBody>
          <a:bodyPr anchor="t"/>
          <a:lstStyle>
            <a:lvl1pPr algn="r">
              <a:defRPr sz="1200" b="0" i="1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ga-IE" dirty="0" smtClean="0"/>
              <a:t>24 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5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@Tyndall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_bann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1563"/>
          </a:xfrm>
          <a:prstGeom prst="rect">
            <a:avLst/>
          </a:prstGeom>
        </p:spPr>
      </p:pic>
      <p:pic>
        <p:nvPicPr>
          <p:cNvPr id="7" name="Picture 6" descr="CAPPA_Full_Outlin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0"/>
          <a:stretch/>
        </p:blipFill>
        <p:spPr bwMode="auto">
          <a:xfrm>
            <a:off x="8055429" y="153546"/>
            <a:ext cx="798055" cy="5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378857" y="6558633"/>
            <a:ext cx="7474857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">
                  <a:srgbClr val="074184"/>
                </a:gs>
                <a:gs pos="95000">
                  <a:srgbClr val="074184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330206" y="2508"/>
            <a:ext cx="6654800" cy="732291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l">
              <a:defRPr sz="3200" b="1"/>
            </a:lvl1pPr>
          </a:lstStyle>
          <a:p>
            <a:r>
              <a:rPr lang="ga-IE" dirty="0" smtClean="0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0710" y="6295582"/>
            <a:ext cx="1986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solidFill>
                  <a:srgbClr val="074184"/>
                </a:solidFill>
                <a:latin typeface="Calibri"/>
                <a:cs typeface="Calibri"/>
              </a:rPr>
              <a:t>Innovation Through</a:t>
            </a:r>
            <a:r>
              <a:rPr lang="en-GB" sz="1000" i="1" baseline="0" dirty="0" smtClean="0">
                <a:solidFill>
                  <a:srgbClr val="074184"/>
                </a:solidFill>
                <a:latin typeface="Calibri"/>
                <a:cs typeface="Calibri"/>
              </a:rPr>
              <a:t> Light</a:t>
            </a:r>
            <a:endParaRPr lang="en-GB" sz="1000" i="1" dirty="0">
              <a:solidFill>
                <a:srgbClr val="074184"/>
              </a:solidFill>
              <a:latin typeface="Calibri"/>
              <a:cs typeface="Calibri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1373321" y="6546841"/>
            <a:ext cx="1814817" cy="287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1">
                <a:solidFill>
                  <a:srgbClr val="074184"/>
                </a:solidFill>
                <a:latin typeface="Calibri"/>
                <a:cs typeface="Calibri"/>
              </a:defRPr>
            </a:lvl1pPr>
          </a:lstStyle>
          <a:p>
            <a:r>
              <a:rPr lang="ga-IE" smtClean="0"/>
              <a:t>24 November 2014</a:t>
            </a:r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1">
                <a:solidFill>
                  <a:srgbClr val="074184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Meeting Name</a:t>
            </a:r>
            <a:endParaRPr lang="en-GB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60124" y="6546841"/>
            <a:ext cx="1157520" cy="287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074184"/>
                </a:solidFill>
                <a:latin typeface="Calibri"/>
                <a:cs typeface="Calibri"/>
              </a:defRPr>
            </a:lvl1pPr>
          </a:lstStyle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CIT_Tyndall_we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" y="6364489"/>
            <a:ext cx="1270112" cy="395674"/>
          </a:xfrm>
          <a:prstGeom prst="rect">
            <a:avLst/>
          </a:prstGeom>
        </p:spPr>
      </p:pic>
      <p:sp>
        <p:nvSpPr>
          <p:cNvPr id="15" name="Content Placeholder 26"/>
          <p:cNvSpPr>
            <a:spLocks noGrp="1"/>
          </p:cNvSpPr>
          <p:nvPr>
            <p:ph sz="quarter" idx="10"/>
          </p:nvPr>
        </p:nvSpPr>
        <p:spPr>
          <a:xfrm>
            <a:off x="175172" y="1077257"/>
            <a:ext cx="8802414" cy="5176397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rgbClr val="074184"/>
                </a:solidFill>
              </a:defRPr>
            </a:lvl1pPr>
            <a:lvl2pPr>
              <a:defRPr sz="2400" b="0">
                <a:solidFill>
                  <a:srgbClr val="074184"/>
                </a:solidFill>
              </a:defRPr>
            </a:lvl2pPr>
            <a:lvl3pPr>
              <a:defRPr sz="2000">
                <a:solidFill>
                  <a:srgbClr val="074184"/>
                </a:solidFill>
              </a:defRPr>
            </a:lvl3pPr>
            <a:lvl4pPr>
              <a:defRPr sz="1800">
                <a:solidFill>
                  <a:srgbClr val="074184"/>
                </a:solidFill>
              </a:defRPr>
            </a:lvl4pPr>
            <a:lvl5pPr>
              <a:defRPr sz="1800">
                <a:solidFill>
                  <a:srgbClr val="074184"/>
                </a:solidFill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8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2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67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625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502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1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54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513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37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FDF6-74B8-476F-BEE5-ED1E28F9A2C8}" type="datetimeFigureOut">
              <a:rPr lang="en-IE" smtClean="0"/>
              <a:t>13/05/2016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FC1D-6CDF-4A3A-BEE9-055216CC21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77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77214" y="5634484"/>
            <a:ext cx="1771650" cy="488950"/>
            <a:chOff x="7005638" y="5926138"/>
            <a:chExt cx="1771650" cy="488950"/>
          </a:xfrm>
        </p:grpSpPr>
        <p:sp>
          <p:nvSpPr>
            <p:cNvPr id="6151" name="Rounded Rectangle 61"/>
            <p:cNvSpPr>
              <a:spLocks noChangeArrowheads="1"/>
            </p:cNvSpPr>
            <p:nvPr/>
          </p:nvSpPr>
          <p:spPr bwMode="auto">
            <a:xfrm>
              <a:off x="7005638" y="5926138"/>
              <a:ext cx="1771650" cy="488950"/>
            </a:xfrm>
            <a:prstGeom prst="roundRect">
              <a:avLst>
                <a:gd name="adj" fmla="val 458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41400"/>
              <a:endParaRPr lang="en-GB"/>
            </a:p>
          </p:txBody>
        </p:sp>
        <p:pic>
          <p:nvPicPr>
            <p:cNvPr id="6152" name="Picture 2" descr="CAPPA_Technology_Gateway_logo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17613" r="6555" b="14648"/>
            <a:stretch>
              <a:fillRect/>
            </a:stretch>
          </p:blipFill>
          <p:spPr bwMode="auto">
            <a:xfrm>
              <a:off x="7072304" y="5941676"/>
              <a:ext cx="1612597" cy="45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(WP2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Characterization of Novel Materials for APDs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PROMIS Workshop 2, Cadiz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Shumithira Gandan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US" dirty="0"/>
          </a:p>
        </p:txBody>
      </p:sp>
      <p:pic>
        <p:nvPicPr>
          <p:cNvPr id="6150" name="Picture 15" descr="CAPPA_Tyndall_Full_Out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7" y="5632886"/>
            <a:ext cx="1790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InAlAs</a:t>
            </a:r>
            <a:r>
              <a:rPr lang="en-GB" dirty="0" smtClean="0">
                <a:solidFill>
                  <a:schemeClr val="bg1"/>
                </a:solidFill>
              </a:rPr>
              <a:t> PL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908"/>
              </p:ext>
            </p:extLst>
          </p:nvPr>
        </p:nvGraphicFramePr>
        <p:xfrm>
          <a:off x="899592" y="1124744"/>
          <a:ext cx="7740228" cy="540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7740228" cy="5407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InAlAs</a:t>
            </a:r>
            <a:r>
              <a:rPr lang="en-GB" dirty="0" smtClean="0">
                <a:solidFill>
                  <a:schemeClr val="bg1"/>
                </a:solidFill>
              </a:rPr>
              <a:t> TRPL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8359"/>
              </p:ext>
            </p:extLst>
          </p:nvPr>
        </p:nvGraphicFramePr>
        <p:xfrm>
          <a:off x="436503" y="980728"/>
          <a:ext cx="4255949" cy="297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03" y="980728"/>
                        <a:ext cx="4255949" cy="297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23654"/>
              </p:ext>
            </p:extLst>
          </p:nvPr>
        </p:nvGraphicFramePr>
        <p:xfrm>
          <a:off x="395536" y="3429000"/>
          <a:ext cx="4453949" cy="311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429000"/>
                        <a:ext cx="4453949" cy="311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75694"/>
              </p:ext>
            </p:extLst>
          </p:nvPr>
        </p:nvGraphicFramePr>
        <p:xfrm>
          <a:off x="5220072" y="1196752"/>
          <a:ext cx="3444602" cy="2407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Graph" r:id="rId7" imgW="4153680" imgH="2901600" progId="Origin50.Graph">
                  <p:embed/>
                </p:oleObj>
              </mc:Choice>
              <mc:Fallback>
                <p:oleObj name="Graph" r:id="rId7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0072" y="1196752"/>
                        <a:ext cx="3444602" cy="2407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95991"/>
              </p:ext>
            </p:extLst>
          </p:nvPr>
        </p:nvGraphicFramePr>
        <p:xfrm>
          <a:off x="5148064" y="3573016"/>
          <a:ext cx="3740705" cy="261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Graph" r:id="rId9" imgW="4153680" imgH="2901600" progId="Origin50.Graph">
                  <p:embed/>
                </p:oleObj>
              </mc:Choice>
              <mc:Fallback>
                <p:oleObj name="Graph" r:id="rId9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8064" y="3573016"/>
                        <a:ext cx="3740705" cy="2613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9512" y="1340768"/>
            <a:ext cx="8789316" cy="5200918"/>
          </a:xfrm>
        </p:spPr>
        <p:txBody>
          <a:bodyPr/>
          <a:lstStyle/>
          <a:p>
            <a:r>
              <a:rPr lang="en-IE" dirty="0" smtClean="0"/>
              <a:t>Semi-metallic </a:t>
            </a:r>
            <a:r>
              <a:rPr lang="en-IE" dirty="0" err="1" smtClean="0"/>
              <a:t>InGaAs</a:t>
            </a:r>
            <a:r>
              <a:rPr lang="en-IE" dirty="0" smtClean="0"/>
              <a:t> layer prevents complete penetration of light into APD layers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New samples with </a:t>
            </a:r>
            <a:r>
              <a:rPr lang="en-IE" dirty="0" err="1" smtClean="0"/>
              <a:t>InGaAs</a:t>
            </a:r>
            <a:r>
              <a:rPr lang="en-IE" dirty="0" smtClean="0"/>
              <a:t> etched and covered with photoresist was received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After removal of </a:t>
            </a:r>
            <a:r>
              <a:rPr lang="en-IE" dirty="0" err="1" smtClean="0"/>
              <a:t>p.r</a:t>
            </a:r>
            <a:r>
              <a:rPr lang="en-IE" dirty="0" smtClean="0"/>
              <a:t> layer, samples need to be placed in vacuum conditions immediately to prevent oxidation of high Al content in the samples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95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Latest Results : </a:t>
            </a:r>
            <a:r>
              <a:rPr lang="en-GB" dirty="0" err="1" smtClean="0">
                <a:solidFill>
                  <a:schemeClr val="bg1"/>
                </a:solidFill>
              </a:rPr>
              <a:t>AlGaAsSb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06402"/>
              </p:ext>
            </p:extLst>
          </p:nvPr>
        </p:nvGraphicFramePr>
        <p:xfrm>
          <a:off x="1403648" y="1196752"/>
          <a:ext cx="6408712" cy="495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196752"/>
                        <a:ext cx="6408712" cy="495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62254"/>
              </p:ext>
            </p:extLst>
          </p:nvPr>
        </p:nvGraphicFramePr>
        <p:xfrm>
          <a:off x="1331640" y="1164712"/>
          <a:ext cx="7056784" cy="493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164712"/>
                        <a:ext cx="7056784" cy="493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Latest Results : </a:t>
            </a:r>
            <a:r>
              <a:rPr lang="en-GB" dirty="0" err="1" smtClean="0">
                <a:solidFill>
                  <a:schemeClr val="bg1"/>
                </a:solidFill>
              </a:rPr>
              <a:t>InAlAs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6" y="1196752"/>
            <a:ext cx="7122984" cy="498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5" y="1196752"/>
            <a:ext cx="7050977" cy="49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Plan for next 6 months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07504" y="1556792"/>
            <a:ext cx="8802414" cy="5176397"/>
          </a:xfrm>
        </p:spPr>
        <p:txBody>
          <a:bodyPr/>
          <a:lstStyle/>
          <a:p>
            <a:r>
              <a:rPr lang="en-IE" dirty="0" smtClean="0"/>
              <a:t>Match the PL spectra with </a:t>
            </a:r>
            <a:r>
              <a:rPr lang="en-IE" dirty="0" err="1" smtClean="0"/>
              <a:t>bandgap</a:t>
            </a:r>
            <a:r>
              <a:rPr lang="en-IE" dirty="0" smtClean="0"/>
              <a:t> structure modelled for each layer for both samples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Vary the excitation wavelength with a </a:t>
            </a:r>
            <a:r>
              <a:rPr lang="en-IE" dirty="0" err="1" smtClean="0"/>
              <a:t>tunable</a:t>
            </a:r>
            <a:r>
              <a:rPr lang="en-IE" dirty="0" smtClean="0"/>
              <a:t> laser to change the penetration depth of light into the structure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Obtain time-resolved spectra for all the emission peaks of each sample</a:t>
            </a:r>
          </a:p>
          <a:p>
            <a:pPr marL="0" indent="0">
              <a:buNone/>
            </a:pP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8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Avalanche Photodiodes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E" dirty="0"/>
              <a:t>Avalanche multiplication in APDs allow use in applications requiring high sensitivity levels.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Security applications of APDs– LIDAR and X-ray spectroscopy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nm wide avalanche region allows exploitation of ‘dead space’ effects(</a:t>
            </a:r>
            <a:r>
              <a:rPr lang="en-GB" i="1" dirty="0" smtClean="0"/>
              <a:t>w</a:t>
            </a:r>
            <a:r>
              <a:rPr lang="en-GB" dirty="0" smtClean="0"/>
              <a:t> &lt;50nm)</a:t>
            </a:r>
          </a:p>
          <a:p>
            <a:pPr marL="0" indent="0">
              <a:buNone/>
            </a:pPr>
            <a:r>
              <a:rPr lang="en-GB" sz="1800" b="0" dirty="0" smtClean="0"/>
              <a:t>      Dead space – distance required by carrier to acquire sufficient energy to impact ionize</a:t>
            </a:r>
            <a:endParaRPr lang="en-GB" sz="1800" b="0" dirty="0"/>
          </a:p>
        </p:txBody>
      </p:sp>
      <p:pic>
        <p:nvPicPr>
          <p:cNvPr id="9" name="Picture 8" descr="http://www.physics.lancs.ac.uk/promis/images/logo_u_shef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4" y="5457812"/>
            <a:ext cx="1393867" cy="61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5374256"/>
            <a:ext cx="6227044" cy="6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Novel Materials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75172" y="1077257"/>
            <a:ext cx="8802414" cy="54779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Combining </a:t>
            </a:r>
            <a:r>
              <a:rPr lang="en-GB" dirty="0" err="1" smtClean="0"/>
              <a:t>InGaAs</a:t>
            </a:r>
            <a:r>
              <a:rPr lang="en-GB" dirty="0" smtClean="0"/>
              <a:t> with </a:t>
            </a:r>
            <a:r>
              <a:rPr lang="en-GB" dirty="0" err="1" smtClean="0"/>
              <a:t>nanoscale</a:t>
            </a:r>
            <a:r>
              <a:rPr lang="en-GB" dirty="0" smtClean="0"/>
              <a:t> </a:t>
            </a:r>
            <a:r>
              <a:rPr lang="en-GB" dirty="0" err="1" smtClean="0"/>
              <a:t>AlAsSb</a:t>
            </a:r>
            <a:r>
              <a:rPr lang="en-GB" dirty="0" smtClean="0"/>
              <a:t> is expected to improve soft X-ray detection especially for X-ray imaging arrays</a:t>
            </a:r>
          </a:p>
          <a:p>
            <a:endParaRPr lang="en-GB" dirty="0" smtClean="0"/>
          </a:p>
          <a:p>
            <a:r>
              <a:rPr lang="en-GB" dirty="0" smtClean="0"/>
              <a:t>Benefits for low photon sensing applications:</a:t>
            </a:r>
          </a:p>
          <a:p>
            <a:pPr>
              <a:buFontTx/>
              <a:buChar char="-"/>
            </a:pPr>
            <a:r>
              <a:rPr lang="en-GB" dirty="0" smtClean="0"/>
              <a:t>Lower excess noise performance</a:t>
            </a:r>
          </a:p>
          <a:p>
            <a:pPr marL="0" indent="0">
              <a:buNone/>
            </a:pPr>
            <a:r>
              <a:rPr lang="en-GB" sz="2000" b="0" dirty="0" smtClean="0"/>
              <a:t>      Comparable to Si APDs but at IR wavelengths &gt;1100nm, k &lt;0.2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High immunity to temperature fluctuation</a:t>
            </a:r>
          </a:p>
          <a:p>
            <a:pPr marL="355600" indent="-355600">
              <a:buNone/>
            </a:pPr>
            <a:r>
              <a:rPr lang="en-GB" sz="2000" b="0" dirty="0" smtClean="0"/>
              <a:t>      Two orders of magnitude reduction compared to ~100mV/K in typical    </a:t>
            </a:r>
            <a:r>
              <a:rPr lang="en-GB" sz="2000" b="0" dirty="0" err="1" smtClean="0"/>
              <a:t>InGaAs</a:t>
            </a:r>
            <a:r>
              <a:rPr lang="en-GB" sz="2000" b="0" dirty="0" smtClean="0"/>
              <a:t>/</a:t>
            </a:r>
            <a:r>
              <a:rPr lang="en-GB" sz="2000" b="0" dirty="0" err="1" smtClean="0"/>
              <a:t>InP</a:t>
            </a:r>
            <a:r>
              <a:rPr lang="en-GB" sz="2000" b="0" dirty="0" smtClean="0"/>
              <a:t> SPAD</a:t>
            </a:r>
          </a:p>
          <a:p>
            <a:pPr>
              <a:buFontTx/>
              <a:buChar char="-"/>
            </a:pPr>
            <a:r>
              <a:rPr lang="en-GB" dirty="0" smtClean="0"/>
              <a:t>Higher sensitivity with shallow pixels</a:t>
            </a:r>
            <a:endParaRPr lang="en-GB" sz="2000" b="0" dirty="0" smtClean="0"/>
          </a:p>
          <a:p>
            <a:pPr marL="0" indent="0">
              <a:buNone/>
            </a:pPr>
            <a:r>
              <a:rPr lang="en-GB" sz="2000" b="0" dirty="0"/>
              <a:t> </a:t>
            </a:r>
            <a:r>
              <a:rPr lang="en-GB" sz="2000" b="0" dirty="0" smtClean="0"/>
              <a:t>     Thickness of &gt;20um in Si makes fabricating high format imaging arrays difficult.</a:t>
            </a:r>
          </a:p>
          <a:p>
            <a:pPr marL="0" indent="0">
              <a:buNone/>
            </a:pPr>
            <a:r>
              <a:rPr lang="en-GB" sz="2000" b="0" dirty="0"/>
              <a:t> </a:t>
            </a:r>
            <a:r>
              <a:rPr lang="en-GB" sz="2000" b="0" dirty="0" smtClean="0"/>
              <a:t>      </a:t>
            </a:r>
            <a:r>
              <a:rPr lang="en-GB" sz="2000" b="0" dirty="0" err="1" smtClean="0"/>
              <a:t>InGaAs</a:t>
            </a:r>
            <a:r>
              <a:rPr lang="en-GB" sz="2000" b="0" dirty="0" smtClean="0"/>
              <a:t> and nm avalanche region -&gt; high sensitivity with &lt;6um shallow pixels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3347864" y="6555241"/>
            <a:ext cx="4182881" cy="287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rgbClr val="074184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Cadiz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2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Time-resolved Photoluminescence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Allows measurements of transition energies and lifetimes of carriers </a:t>
            </a:r>
          </a:p>
          <a:p>
            <a:r>
              <a:rPr lang="en-GB" dirty="0"/>
              <a:t>n</a:t>
            </a:r>
            <a:r>
              <a:rPr lang="en-GB" dirty="0" smtClean="0"/>
              <a:t>s and </a:t>
            </a:r>
            <a:r>
              <a:rPr lang="en-GB" dirty="0" err="1" smtClean="0"/>
              <a:t>ps</a:t>
            </a:r>
            <a:r>
              <a:rPr lang="en-GB" dirty="0" smtClean="0"/>
              <a:t> resolution possible with the use of a streak camera</a:t>
            </a:r>
          </a:p>
          <a:p>
            <a:r>
              <a:rPr lang="en-GB" dirty="0" smtClean="0"/>
              <a:t>Intensity of emission </a:t>
            </a:r>
            <a:r>
              <a:rPr lang="el-GR" dirty="0"/>
              <a:t>α</a:t>
            </a:r>
            <a:r>
              <a:rPr lang="en-IE" dirty="0"/>
              <a:t> </a:t>
            </a:r>
            <a:r>
              <a:rPr lang="en-GB" dirty="0"/>
              <a:t>n</a:t>
            </a:r>
            <a:r>
              <a:rPr lang="en-GB" dirty="0" smtClean="0"/>
              <a:t>umber of photo-generated carriers</a:t>
            </a:r>
          </a:p>
          <a:p>
            <a:r>
              <a:rPr lang="en-GB" dirty="0" smtClean="0"/>
              <a:t>Decay times reflect recombination rates and reveals quality of crystalline structure</a:t>
            </a:r>
          </a:p>
          <a:p>
            <a:r>
              <a:rPr lang="en-GB" dirty="0" smtClean="0"/>
              <a:t>Presence of impurities and defects significantly reduce decay times</a:t>
            </a:r>
          </a:p>
        </p:txBody>
      </p:sp>
    </p:spTree>
    <p:extLst>
      <p:ext uri="{BB962C8B-B14F-4D97-AF65-F5344CB8AC3E}">
        <p14:creationId xmlns:p14="http://schemas.microsoft.com/office/powerpoint/2010/main" val="2164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Streak image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 </a:t>
            </a:r>
            <a:r>
              <a:rPr lang="en-IE" sz="2000" dirty="0" smtClean="0"/>
              <a:t>                                    </a:t>
            </a:r>
          </a:p>
          <a:p>
            <a:pPr marL="0" indent="0">
              <a:buNone/>
            </a:pPr>
            <a:r>
              <a:rPr lang="en-IE" sz="2000" dirty="0" smtClean="0"/>
              <a:t>                                                                 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Warmer colours correlate to higher photon counts </a:t>
            </a:r>
            <a:endParaRPr lang="en-IE" sz="2000" dirty="0"/>
          </a:p>
        </p:txBody>
      </p:sp>
      <p:pic>
        <p:nvPicPr>
          <p:cNvPr id="11266" name="Picture 2" descr="\\Fileshare1\Docs4\shumithira.gandan\My Documents\Downloads\TRPL_NewEtched_20mW_150K_G10_Int_Exp1000_905nm_Slit100_Time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01622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39752" y="1844824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6058" y="1595245"/>
            <a:ext cx="190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Wavelength(nm)</a:t>
            </a:r>
            <a:endParaRPr lang="en-IE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23628" y="4301716"/>
            <a:ext cx="1800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2888182"/>
            <a:ext cx="10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Time(</a:t>
            </a:r>
            <a:r>
              <a:rPr lang="en-IE" dirty="0" err="1" smtClean="0"/>
              <a:t>ps</a:t>
            </a:r>
            <a:r>
              <a:rPr lang="en-IE" dirty="0" smtClean="0"/>
              <a:t>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104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Schematic 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f PL &amp; TRPL Setup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99765"/>
            <a:ext cx="5979567" cy="509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AlGaAsSb</a:t>
            </a:r>
            <a:r>
              <a:rPr lang="en-GB" dirty="0" smtClean="0">
                <a:solidFill>
                  <a:schemeClr val="bg1"/>
                </a:solidFill>
              </a:rPr>
              <a:t> Avalanche layer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6" y="988200"/>
            <a:ext cx="6585584" cy="52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AlGaAsSb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smtClean="0">
                <a:solidFill>
                  <a:schemeClr val="bg1"/>
                </a:solidFill>
              </a:rPr>
              <a:t>PL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94848"/>
              </p:ext>
            </p:extLst>
          </p:nvPr>
        </p:nvGraphicFramePr>
        <p:xfrm>
          <a:off x="683568" y="1124743"/>
          <a:ext cx="7560840" cy="528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24743"/>
                        <a:ext cx="7560840" cy="528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AlGaAsSb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smtClean="0">
                <a:solidFill>
                  <a:schemeClr val="bg1"/>
                </a:solidFill>
              </a:rPr>
              <a:t>TRPL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IE" dirty="0" smtClean="0"/>
              <a:t>18</a:t>
            </a:r>
            <a:r>
              <a:rPr lang="en-IE" baseline="30000" dirty="0" smtClean="0"/>
              <a:t>th</a:t>
            </a:r>
            <a:r>
              <a:rPr lang="en-IE" dirty="0" smtClean="0"/>
              <a:t> May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8F0DD4C-41FC-2C41-AD94-781C323D41D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96981" y="6546841"/>
            <a:ext cx="4182881" cy="287999"/>
          </a:xfrm>
        </p:spPr>
        <p:txBody>
          <a:bodyPr/>
          <a:lstStyle/>
          <a:p>
            <a:r>
              <a:rPr lang="en-GB" dirty="0" smtClean="0"/>
              <a:t>Cadiz Workshop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09451"/>
              </p:ext>
            </p:extLst>
          </p:nvPr>
        </p:nvGraphicFramePr>
        <p:xfrm>
          <a:off x="827584" y="2420888"/>
          <a:ext cx="3216883" cy="224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420888"/>
                        <a:ext cx="3216883" cy="224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04581"/>
              </p:ext>
            </p:extLst>
          </p:nvPr>
        </p:nvGraphicFramePr>
        <p:xfrm>
          <a:off x="899592" y="764704"/>
          <a:ext cx="3051666" cy="21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Graph" r:id="rId5" imgW="4153680" imgH="2901600" progId="Origin50.Graph">
                  <p:embed/>
                </p:oleObj>
              </mc:Choice>
              <mc:Fallback>
                <p:oleObj name="Graph" r:id="rId5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764704"/>
                        <a:ext cx="3051666" cy="213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084358"/>
              </p:ext>
            </p:extLst>
          </p:nvPr>
        </p:nvGraphicFramePr>
        <p:xfrm>
          <a:off x="815975" y="4151313"/>
          <a:ext cx="3324225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Graph" r:id="rId7" imgW="4153680" imgH="2901600" progId="Origin50.Graph">
                  <p:embed/>
                </p:oleObj>
              </mc:Choice>
              <mc:Fallback>
                <p:oleObj name="Graph" r:id="rId7" imgW="4153680" imgH="2901600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151313"/>
                        <a:ext cx="3324225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51670"/>
              </p:ext>
            </p:extLst>
          </p:nvPr>
        </p:nvGraphicFramePr>
        <p:xfrm>
          <a:off x="4860032" y="3717032"/>
          <a:ext cx="360670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Graph" r:id="rId9" imgW="4153680" imgH="2901600" progId="Origin50.Graph">
                  <p:embed/>
                </p:oleObj>
              </mc:Choice>
              <mc:Fallback>
                <p:oleObj name="Graph" r:id="rId9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0032" y="3717032"/>
                        <a:ext cx="360670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360781"/>
              </p:ext>
            </p:extLst>
          </p:nvPr>
        </p:nvGraphicFramePr>
        <p:xfrm>
          <a:off x="4788024" y="1124744"/>
          <a:ext cx="3853767" cy="2692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Graph" r:id="rId11" imgW="4153680" imgH="2901600" progId="Origin50.Graph">
                  <p:embed/>
                </p:oleObj>
              </mc:Choice>
              <mc:Fallback>
                <p:oleObj name="Graph" r:id="rId11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8024" y="1124744"/>
                        <a:ext cx="3853767" cy="2692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4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459</Words>
  <Application>Microsoft Office PowerPoint</Application>
  <PresentationFormat>On-screen Show (4:3)</PresentationFormat>
  <Paragraphs>111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Graph</vt:lpstr>
      <vt:lpstr>(WP2) Characterization of Novel Materials for APDs</vt:lpstr>
      <vt:lpstr>Avalanche Photodiodes</vt:lpstr>
      <vt:lpstr>Novel Materials</vt:lpstr>
      <vt:lpstr>Time-resolved Photoluminescence</vt:lpstr>
      <vt:lpstr>Streak image</vt:lpstr>
      <vt:lpstr>Schematic of PL &amp; TRPL Setup</vt:lpstr>
      <vt:lpstr>AlGaAsSb Avalanche layer</vt:lpstr>
      <vt:lpstr>AlGaAsSb PL</vt:lpstr>
      <vt:lpstr>AlGaAsSb TRPL</vt:lpstr>
      <vt:lpstr>InAlAs PL</vt:lpstr>
      <vt:lpstr>InAlAs TRPL</vt:lpstr>
      <vt:lpstr>PowerPoint Presentation</vt:lpstr>
      <vt:lpstr>Latest Results : AlGaAsSb</vt:lpstr>
      <vt:lpstr>PowerPoint Presentation</vt:lpstr>
      <vt:lpstr>Latest Results : InAlAs</vt:lpstr>
      <vt:lpstr>PowerPoint Presentation</vt:lpstr>
      <vt:lpstr>Plan for next 6 months</vt:lpstr>
    </vt:vector>
  </TitlesOfParts>
  <Company>Tyndall National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Materials for APDs</dc:title>
  <dc:creator>Shumithira Gandan</dc:creator>
  <cp:lastModifiedBy>Shumithira Gandan</cp:lastModifiedBy>
  <cp:revision>36</cp:revision>
  <dcterms:created xsi:type="dcterms:W3CDTF">2016-05-06T15:51:13Z</dcterms:created>
  <dcterms:modified xsi:type="dcterms:W3CDTF">2016-05-13T17:51:08Z</dcterms:modified>
</cp:coreProperties>
</file>